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08" r:id="rId3"/>
    <p:sldId id="411" r:id="rId4"/>
    <p:sldId id="420" r:id="rId5"/>
    <p:sldId id="419" r:id="rId6"/>
    <p:sldId id="417" r:id="rId7"/>
    <p:sldId id="412" r:id="rId8"/>
    <p:sldId id="413" r:id="rId9"/>
    <p:sldId id="414" r:id="rId10"/>
    <p:sldId id="409" r:id="rId11"/>
    <p:sldId id="421" r:id="rId12"/>
    <p:sldId id="422" r:id="rId13"/>
    <p:sldId id="423" r:id="rId14"/>
  </p:sldIdLst>
  <p:sldSz cx="9144000" cy="6858000" type="screen4x3"/>
  <p:notesSz cx="7023100" cy="93091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4A6"/>
    <a:srgbClr val="D3F1C7"/>
    <a:srgbClr val="FFFFFF"/>
    <a:srgbClr val="D9D9D9"/>
    <a:srgbClr val="990000"/>
    <a:srgbClr val="FF0000"/>
    <a:srgbClr val="000000"/>
    <a:srgbClr val="74B230"/>
    <a:srgbClr val="376092"/>
    <a:srgbClr val="1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813" autoAdjust="0"/>
  </p:normalViewPr>
  <p:slideViewPr>
    <p:cSldViewPr snapToObjects="1">
      <p:cViewPr>
        <p:scale>
          <a:sx n="80" d="100"/>
          <a:sy n="80" d="100"/>
        </p:scale>
        <p:origin x="-1856" y="-240"/>
      </p:cViewPr>
      <p:guideLst>
        <p:guide orient="horz" pos="549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-2820" y="-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026" cy="465297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486" y="0"/>
            <a:ext cx="3043026" cy="465297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D9CF43-546F-4498-9C6B-A7867B91BCFB}" type="datetimeFigureOut">
              <a:rPr lang="fr-FR"/>
              <a:pPr>
                <a:defRPr/>
              </a:pPr>
              <a:t>2014-04-16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42216"/>
            <a:ext cx="3043026" cy="465297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486" y="8842216"/>
            <a:ext cx="3043026" cy="465297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6EA6B1-FC01-481C-929E-D4845697DB0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922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026" cy="465297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486" y="0"/>
            <a:ext cx="3043026" cy="465297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57B179-6F7C-49B5-99D3-EA0272735931}" type="datetimeFigureOut">
              <a:rPr lang="fr-FR"/>
              <a:pPr>
                <a:defRPr/>
              </a:pPr>
              <a:t>2014-04-16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993" y="4421108"/>
            <a:ext cx="5619115" cy="4189254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fr-CA" noProof="0" smtClean="0"/>
              <a:t>Cliquez pour modifier les styles du texte du masque</a:t>
            </a:r>
          </a:p>
          <a:p>
            <a:pPr lvl="1"/>
            <a:r>
              <a:rPr lang="fr-CA" noProof="0" smtClean="0"/>
              <a:t>Deuxième niveau</a:t>
            </a:r>
          </a:p>
          <a:p>
            <a:pPr lvl="2"/>
            <a:r>
              <a:rPr lang="fr-CA" noProof="0" smtClean="0"/>
              <a:t>Troisième niveau</a:t>
            </a:r>
          </a:p>
          <a:p>
            <a:pPr lvl="3"/>
            <a:r>
              <a:rPr lang="fr-CA" noProof="0" smtClean="0"/>
              <a:t>Quatrième niveau</a:t>
            </a:r>
          </a:p>
          <a:p>
            <a:pPr lvl="4"/>
            <a:r>
              <a:rPr lang="fr-CA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2216"/>
            <a:ext cx="3043026" cy="465297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486" y="8842216"/>
            <a:ext cx="3043026" cy="465297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8D0A96-D502-494E-8D38-45CAE1520E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104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63F0C-DC41-4951-ABA4-4F6DCEC1A7D1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27713" y="6207125"/>
            <a:ext cx="21891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6"/>
          <p:cNvSpPr txBox="1"/>
          <p:nvPr userDrawn="1"/>
        </p:nvSpPr>
        <p:spPr>
          <a:xfrm>
            <a:off x="785813" y="1643063"/>
            <a:ext cx="19288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A" dirty="0">
              <a:latin typeface="+mn-lt"/>
            </a:endParaRPr>
          </a:p>
        </p:txBody>
      </p:sp>
      <p:pic>
        <p:nvPicPr>
          <p:cNvPr id="5" name="Image 4" descr="teste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86314" y="838200"/>
            <a:ext cx="3236983" cy="7498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254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4" name="Image 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1138" y="133350"/>
            <a:ext cx="1752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5363" y="82550"/>
            <a:ext cx="16113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0" y="1439863"/>
            <a:ext cx="9144000" cy="914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Appui aux études supérieures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 sz="1400">
                <a:latin typeface="Arial Black" pitchFamily="34" charset="0"/>
              </a:defRPr>
            </a:lvl1pPr>
          </a:lstStyle>
          <a:p>
            <a:pPr>
              <a:defRPr/>
            </a:pPr>
            <a:fld id="{90A36433-1F8E-4858-AE07-A34E29CA89D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D8942-2752-C645-9DC6-1E600168777B}" type="slidenum">
              <a:rPr lang="fr-FR"/>
              <a:pPr>
                <a:defRPr/>
              </a:pPr>
              <a:t>‹#›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4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et modifiez le titre</a:t>
            </a:r>
            <a:endParaRPr lang="fr-FR" smtClean="0"/>
          </a:p>
        </p:txBody>
      </p:sp>
      <p:sp>
        <p:nvSpPr>
          <p:cNvPr id="921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CD0103-3BCD-4E73-9C98-2EBA408D6AB7}" type="datetime1">
              <a:rPr lang="fr-FR"/>
              <a:pPr>
                <a:defRPr/>
              </a:pPr>
              <a:t>2014-04-16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Appui aux études supérieures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3C8B9A-A335-4089-A019-F421CDC5D9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3" y="0"/>
            <a:ext cx="3203848" cy="2221889"/>
          </a:xfrm>
          <a:prstGeom prst="rect">
            <a:avLst/>
          </a:prstGeom>
          <a:effectLst>
            <a:outerShdw blurRad="50800" dist="6096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1187624" y="2060848"/>
            <a:ext cx="6984776" cy="3924436"/>
          </a:xfrm>
          <a:prstGeom prst="rect">
            <a:avLst/>
          </a:prstGeom>
          <a:solidFill>
            <a:srgbClr val="C1E4A6"/>
          </a:solidFill>
          <a:ln>
            <a:noFill/>
            <a:headEnd/>
            <a:tailEnd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75000" lnSpcReduction="20000"/>
          </a:bodyPr>
          <a:lstStyle/>
          <a:p>
            <a:pPr lvl="0" algn="ctr">
              <a:lnSpc>
                <a:spcPct val="170000"/>
              </a:lnSpc>
            </a:pPr>
            <a:r>
              <a:rPr kumimoji="0" lang="fr-CA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Times New Roman" pitchFamily="18" charset="0"/>
              </a:rPr>
              <a:t> Dans le cadre du Mois de la pédagogie universitaire 2014</a:t>
            </a:r>
          </a:p>
          <a:p>
            <a:pPr lvl="0" algn="ctr">
              <a:lnSpc>
                <a:spcPct val="170000"/>
              </a:lnSpc>
            </a:pPr>
            <a:r>
              <a:rPr kumimoji="0" lang="fr-CA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fr-CA" sz="4800" b="1" dirty="0"/>
              <a:t> </a:t>
            </a:r>
            <a:r>
              <a:rPr lang="fr-CA" sz="2400" b="1" i="1" dirty="0">
                <a:solidFill>
                  <a:schemeClr val="tx1"/>
                </a:solidFill>
              </a:rPr>
              <a:t>Projets d’innovation pédagogique : de l’idée aux changements</a:t>
            </a:r>
            <a:r>
              <a:rPr lang="fr-CA" sz="2400" i="1" dirty="0">
                <a:solidFill>
                  <a:schemeClr val="tx1"/>
                </a:solidFill>
              </a:rPr>
              <a:t> </a:t>
            </a:r>
            <a:endParaRPr kumimoji="0" lang="fr-CA" sz="2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cs typeface="Times New Roman" pitchFamily="18" charset="0"/>
            </a:endParaRPr>
          </a:p>
          <a:p>
            <a:pPr lvl="0" algn="ctr"/>
            <a:endParaRPr lang="fr-CA" sz="2700" dirty="0" smtClean="0">
              <a:solidFill>
                <a:schemeClr val="tx1"/>
              </a:solidFill>
              <a:latin typeface="Arial Rounded MT Bold" pitchFamily="34" charset="0"/>
              <a:cs typeface="Times New Roman" pitchFamily="18" charset="0"/>
            </a:endParaRPr>
          </a:p>
          <a:p>
            <a:pPr lvl="0" algn="ctr"/>
            <a:r>
              <a:rPr lang="fr-CA" sz="2700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Pr Stéphan Lavoie, inf., </a:t>
            </a:r>
            <a:r>
              <a:rPr lang="fr-CA" sz="2700" dirty="0" err="1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Ph.D</a:t>
            </a:r>
            <a:r>
              <a:rPr lang="fr-CA" sz="2700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.</a:t>
            </a:r>
          </a:p>
          <a:p>
            <a:pPr lvl="0" algn="ctr"/>
            <a:r>
              <a:rPr lang="fr-CA" sz="2100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École des sciences infirmières</a:t>
            </a:r>
          </a:p>
          <a:p>
            <a:pPr lvl="0" algn="ctr"/>
            <a:r>
              <a:rPr lang="fr-CA" sz="2700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Pr Patrick </a:t>
            </a:r>
            <a:r>
              <a:rPr lang="fr-CA" sz="2700" dirty="0" err="1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Boissy</a:t>
            </a:r>
            <a:r>
              <a:rPr lang="fr-CA" sz="2700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, </a:t>
            </a:r>
            <a:r>
              <a:rPr lang="fr-CA" sz="2700" dirty="0" err="1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Ph.D</a:t>
            </a:r>
            <a:r>
              <a:rPr lang="fr-CA" sz="2700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.</a:t>
            </a:r>
          </a:p>
          <a:p>
            <a:pPr lvl="0" algn="ctr"/>
            <a:r>
              <a:rPr lang="fr-CA" sz="2100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Département de chirurgie</a:t>
            </a:r>
          </a:p>
          <a:p>
            <a:pPr lvl="0" algn="ctr"/>
            <a:endParaRPr lang="fr-CA" sz="2700" dirty="0" smtClean="0">
              <a:solidFill>
                <a:schemeClr val="tx1"/>
              </a:solidFill>
              <a:latin typeface="Arial Rounded MT Bold" pitchFamily="34" charset="0"/>
              <a:cs typeface="Times New Roman" pitchFamily="18" charset="0"/>
            </a:endParaRPr>
          </a:p>
          <a:p>
            <a:pPr lvl="0" algn="ctr"/>
            <a:r>
              <a:rPr lang="fr-CA" sz="2800" b="1" dirty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Mobilisation et transfert sécuritaire du patient avec traumatisme </a:t>
            </a:r>
            <a:r>
              <a:rPr lang="fr-CA" sz="2800" b="1" dirty="0" smtClean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cervical: l’utilisation </a:t>
            </a:r>
            <a:r>
              <a:rPr lang="fr-CA" sz="2800" b="1" dirty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d’unités inertielles de mouvement comme outil pédagogique auprès des étudiants en sciences infirmières</a:t>
            </a:r>
            <a:r>
              <a:rPr lang="fr-CA" sz="24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fr-FR" sz="2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1822748"/>
            <a:ext cx="66967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0" dirty="0" smtClean="0">
                <a:solidFill>
                  <a:schemeClr val="bg1"/>
                </a:solidFill>
                <a:latin typeface="Arial Rounded MT Bold" pitchFamily="34" charset="0"/>
              </a:rPr>
              <a:t>Remerciements</a:t>
            </a:r>
          </a:p>
          <a:p>
            <a:pPr marL="571500" indent="-571500">
              <a:buFont typeface="Arial"/>
              <a:buChar char="•"/>
            </a:pPr>
            <a:r>
              <a:rPr lang="fr-CA" sz="4400" dirty="0" smtClean="0">
                <a:solidFill>
                  <a:schemeClr val="bg1"/>
                </a:solidFill>
                <a:latin typeface="Arial Rounded MT Bold" pitchFamily="34" charset="0"/>
              </a:rPr>
              <a:t>FMSS/Université</a:t>
            </a:r>
          </a:p>
          <a:p>
            <a:pPr marL="571500" indent="-571500">
              <a:buFont typeface="Arial"/>
              <a:buChar char="•"/>
            </a:pPr>
            <a:r>
              <a:rPr lang="fr-CA" sz="4400" dirty="0" smtClean="0">
                <a:solidFill>
                  <a:schemeClr val="bg1"/>
                </a:solidFill>
                <a:latin typeface="Arial Rounded MT Bold" pitchFamily="34" charset="0"/>
              </a:rPr>
              <a:t>L’équipe du Centre PRACCISS (LSC)</a:t>
            </a:r>
          </a:p>
          <a:p>
            <a:pPr marL="571500" indent="-571500">
              <a:buFont typeface="Arial"/>
              <a:buChar char="•"/>
            </a:pPr>
            <a:r>
              <a:rPr lang="fr-CA" sz="4400" dirty="0" smtClean="0">
                <a:solidFill>
                  <a:schemeClr val="bg1"/>
                </a:solidFill>
                <a:latin typeface="Arial Rounded MT Bold" pitchFamily="34" charset="0"/>
              </a:rPr>
              <a:t>Étudiantes</a:t>
            </a:r>
          </a:p>
          <a:p>
            <a:pPr marL="571500" indent="-571500">
              <a:buFont typeface="Arial"/>
              <a:buChar char="•"/>
            </a:pPr>
            <a:r>
              <a:rPr lang="fr-CA" sz="4400" dirty="0" smtClean="0">
                <a:solidFill>
                  <a:schemeClr val="bg1"/>
                </a:solidFill>
                <a:latin typeface="Arial Rounded MT Bold" pitchFamily="34" charset="0"/>
              </a:rPr>
              <a:t>Collègues</a:t>
            </a:r>
            <a:endParaRPr lang="fr-CA" sz="44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1314450" lvl="1" indent="-857250">
              <a:buFont typeface="Arial"/>
              <a:buChar char="•"/>
            </a:pPr>
            <a:endParaRPr lang="fr-CA" sz="4400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>
            <a:spLocks noGrp="1"/>
          </p:cNvSpPr>
          <p:nvPr>
            <p:ph type="title"/>
          </p:nvPr>
        </p:nvSpPr>
        <p:spPr>
          <a:xfrm>
            <a:off x="228600" y="-26988"/>
            <a:ext cx="8686800" cy="1143001"/>
          </a:xfrm>
        </p:spPr>
        <p:txBody>
          <a:bodyPr/>
          <a:lstStyle/>
          <a:p>
            <a:r>
              <a:rPr lang="fr-FR" sz="3200">
                <a:latin typeface="Verdana" charset="0"/>
                <a:ea typeface="ＭＳ Ｐゴシック" charset="0"/>
                <a:cs typeface="ＭＳ Ｐゴシック" charset="0"/>
              </a:rPr>
              <a:t>Exemples de rétroaction</a:t>
            </a:r>
          </a:p>
        </p:txBody>
      </p:sp>
      <p:pic>
        <p:nvPicPr>
          <p:cNvPr id="2867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1524000"/>
            <a:ext cx="58547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349500" y="3935413"/>
            <a:ext cx="635000" cy="1709737"/>
          </a:xfrm>
          <a:prstGeom prst="ellipse">
            <a:avLst/>
          </a:prstGeom>
          <a:noFill/>
          <a:ln w="38100">
            <a:solidFill>
              <a:srgbClr val="A5C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6" name="Oval 5"/>
          <p:cNvSpPr/>
          <p:nvPr/>
        </p:nvSpPr>
        <p:spPr>
          <a:xfrm>
            <a:off x="2454275" y="1778000"/>
            <a:ext cx="633413" cy="996950"/>
          </a:xfrm>
          <a:prstGeom prst="ellipse">
            <a:avLst/>
          </a:prstGeom>
          <a:noFill/>
          <a:ln w="38100">
            <a:solidFill>
              <a:srgbClr val="A5C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7" name="Oval 6"/>
          <p:cNvSpPr/>
          <p:nvPr/>
        </p:nvSpPr>
        <p:spPr>
          <a:xfrm>
            <a:off x="1085850" y="2276475"/>
            <a:ext cx="493713" cy="641350"/>
          </a:xfrm>
          <a:prstGeom prst="ellipse">
            <a:avLst/>
          </a:prstGeom>
          <a:noFill/>
          <a:ln w="38100">
            <a:solidFill>
              <a:srgbClr val="A5C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8" name="Oval 7"/>
          <p:cNvSpPr/>
          <p:nvPr/>
        </p:nvSpPr>
        <p:spPr>
          <a:xfrm>
            <a:off x="1231900" y="4622800"/>
            <a:ext cx="492125" cy="641350"/>
          </a:xfrm>
          <a:prstGeom prst="ellipse">
            <a:avLst/>
          </a:prstGeom>
          <a:noFill/>
          <a:ln w="38100">
            <a:solidFill>
              <a:srgbClr val="A5C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9" name="Oval 8"/>
          <p:cNvSpPr/>
          <p:nvPr/>
        </p:nvSpPr>
        <p:spPr>
          <a:xfrm>
            <a:off x="4232275" y="4622800"/>
            <a:ext cx="493713" cy="641350"/>
          </a:xfrm>
          <a:prstGeom prst="ellipse">
            <a:avLst/>
          </a:prstGeom>
          <a:noFill/>
          <a:ln w="38100">
            <a:solidFill>
              <a:srgbClr val="A5C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0" name="Oval 9"/>
          <p:cNvSpPr/>
          <p:nvPr/>
        </p:nvSpPr>
        <p:spPr>
          <a:xfrm>
            <a:off x="2873375" y="3935413"/>
            <a:ext cx="774700" cy="320675"/>
          </a:xfrm>
          <a:prstGeom prst="ellipse">
            <a:avLst/>
          </a:prstGeom>
          <a:noFill/>
          <a:ln w="38100">
            <a:solidFill>
              <a:srgbClr val="A5C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1" name="Oval 10"/>
          <p:cNvSpPr/>
          <p:nvPr/>
        </p:nvSpPr>
        <p:spPr>
          <a:xfrm>
            <a:off x="2595563" y="4629150"/>
            <a:ext cx="776287" cy="320675"/>
          </a:xfrm>
          <a:prstGeom prst="ellipse">
            <a:avLst/>
          </a:prstGeom>
          <a:noFill/>
          <a:ln w="38100">
            <a:solidFill>
              <a:srgbClr val="A5C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2" name="Oval 11"/>
          <p:cNvSpPr/>
          <p:nvPr/>
        </p:nvSpPr>
        <p:spPr>
          <a:xfrm>
            <a:off x="2498725" y="5067300"/>
            <a:ext cx="774700" cy="320675"/>
          </a:xfrm>
          <a:prstGeom prst="ellipse">
            <a:avLst/>
          </a:prstGeom>
          <a:noFill/>
          <a:ln w="38100">
            <a:solidFill>
              <a:srgbClr val="A5C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3" name="Oval 12"/>
          <p:cNvSpPr/>
          <p:nvPr/>
        </p:nvSpPr>
        <p:spPr>
          <a:xfrm>
            <a:off x="723900" y="4645025"/>
            <a:ext cx="493713" cy="641350"/>
          </a:xfrm>
          <a:prstGeom prst="ellipse">
            <a:avLst/>
          </a:prstGeom>
          <a:noFill/>
          <a:ln w="38100">
            <a:solidFill>
              <a:srgbClr val="A5C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4" name="TextBox 13"/>
          <p:cNvSpPr>
            <a:spLocks noGrp="1"/>
          </p:cNvSpPr>
          <p:nvPr>
            <p:ph idx="1"/>
          </p:nvPr>
        </p:nvSpPr>
        <p:spPr>
          <a:xfrm>
            <a:off x="5435600" y="2852738"/>
            <a:ext cx="3529013" cy="831850"/>
          </a:xfrm>
        </p:spPr>
        <p:txBody>
          <a:bodyPr>
            <a:spAutoFit/>
          </a:bodyPr>
          <a:lstStyle/>
          <a:p>
            <a:pPr marL="285750" indent="-285750"/>
            <a:r>
              <a:rPr lang="fr-CA" sz="2400">
                <a:latin typeface="Verdana" charset="0"/>
                <a:ea typeface="ＭＳ Ｐゴシック" charset="0"/>
                <a:cs typeface="ＭＳ Ｐゴシック" charset="0"/>
              </a:rPr>
              <a:t>Synchronisation de l’équipe</a:t>
            </a:r>
          </a:p>
        </p:txBody>
      </p:sp>
      <p:sp>
        <p:nvSpPr>
          <p:cNvPr id="18" name="TextBox 13"/>
          <p:cNvSpPr txBox="1">
            <a:spLocks/>
          </p:cNvSpPr>
          <p:nvPr/>
        </p:nvSpPr>
        <p:spPr bwMode="auto">
          <a:xfrm>
            <a:off x="5435600" y="3789363"/>
            <a:ext cx="3529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fr-CA">
                <a:solidFill>
                  <a:srgbClr val="404040"/>
                </a:solidFill>
                <a:latin typeface="Verdana" charset="0"/>
              </a:rPr>
              <a:t>Amplitudes de mouvement « à la tête »</a:t>
            </a:r>
          </a:p>
        </p:txBody>
      </p:sp>
      <p:sp>
        <p:nvSpPr>
          <p:cNvPr id="19" name="TextBox 13"/>
          <p:cNvSpPr txBox="1">
            <a:spLocks/>
          </p:cNvSpPr>
          <p:nvPr/>
        </p:nvSpPr>
        <p:spPr bwMode="auto">
          <a:xfrm>
            <a:off x="5435600" y="2349500"/>
            <a:ext cx="3529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fr-CA">
                <a:solidFill>
                  <a:srgbClr val="404040"/>
                </a:solidFill>
                <a:latin typeface="Verdana" charset="0"/>
              </a:rPr>
              <a:t>Positionnement</a:t>
            </a:r>
          </a:p>
        </p:txBody>
      </p:sp>
      <p:sp>
        <p:nvSpPr>
          <p:cNvPr id="20" name="TextBox 13"/>
          <p:cNvSpPr txBox="1">
            <a:spLocks/>
          </p:cNvSpPr>
          <p:nvPr/>
        </p:nvSpPr>
        <p:spPr bwMode="auto">
          <a:xfrm>
            <a:off x="5435600" y="5013325"/>
            <a:ext cx="35290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fr-CA">
                <a:solidFill>
                  <a:srgbClr val="404040"/>
                </a:solidFill>
                <a:latin typeface="Verdana" charset="0"/>
              </a:rPr>
              <a:t>Retour à la position initiale</a:t>
            </a:r>
          </a:p>
        </p:txBody>
      </p:sp>
    </p:spTree>
    <p:extLst>
      <p:ext uri="{BB962C8B-B14F-4D97-AF65-F5344CB8AC3E}">
        <p14:creationId xmlns:p14="http://schemas.microsoft.com/office/powerpoint/2010/main" val="2848914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build="p"/>
      <p:bldP spid="18" grpId="0" build="p"/>
      <p:bldP spid="19" grpId="0" build="p"/>
      <p:bldP spid="2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>
            <a:spLocks noGrp="1"/>
          </p:cNvSpPr>
          <p:nvPr>
            <p:ph type="title"/>
          </p:nvPr>
        </p:nvSpPr>
        <p:spPr>
          <a:xfrm>
            <a:off x="228600" y="-171450"/>
            <a:ext cx="8686800" cy="1143000"/>
          </a:xfrm>
        </p:spPr>
        <p:txBody>
          <a:bodyPr/>
          <a:lstStyle/>
          <a:p>
            <a:r>
              <a:rPr lang="fr-FR" sz="3200">
                <a:latin typeface="Verdana" charset="0"/>
                <a:ea typeface="ＭＳ Ｐゴシック" charset="0"/>
                <a:cs typeface="ＭＳ Ｐゴシック" charset="0"/>
              </a:rPr>
              <a:t>Résultats</a:t>
            </a:r>
          </a:p>
        </p:txBody>
      </p:sp>
      <p:pic>
        <p:nvPicPr>
          <p:cNvPr id="29698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r="217"/>
          <a:stretch>
            <a:fillRect/>
          </a:stretch>
        </p:blipFill>
        <p:spPr/>
      </p:pic>
      <p:sp>
        <p:nvSpPr>
          <p:cNvPr id="5" name="ZoneTexte 4"/>
          <p:cNvSpPr txBox="1"/>
          <p:nvPr/>
        </p:nvSpPr>
        <p:spPr>
          <a:xfrm>
            <a:off x="2268538" y="1700213"/>
            <a:ext cx="3816350" cy="5238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rgbClr val="000000"/>
                </a:solidFill>
                <a:latin typeface="+mn-lt"/>
              </a:rPr>
              <a:t>Utilité perçue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75656" y="5590828"/>
            <a:ext cx="6913562" cy="40005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000000"/>
                </a:solidFill>
                <a:latin typeface="+mn-lt"/>
              </a:rPr>
              <a:t>  Formateur	        </a:t>
            </a:r>
            <a:r>
              <a:rPr lang="fr-FR" sz="2000" b="1" dirty="0" smtClean="0">
                <a:solidFill>
                  <a:srgbClr val="000000"/>
                </a:solidFill>
                <a:latin typeface="+mn-lt"/>
              </a:rPr>
              <a:t>                </a:t>
            </a:r>
            <a:r>
              <a:rPr lang="fr-FR" sz="2000" b="1" dirty="0">
                <a:solidFill>
                  <a:srgbClr val="000000"/>
                </a:solidFill>
                <a:latin typeface="+mn-lt"/>
              </a:rPr>
              <a:t>Graphiques	         </a:t>
            </a:r>
            <a:r>
              <a:rPr lang="fr-FR" sz="2000" b="1" dirty="0" smtClean="0">
                <a:solidFill>
                  <a:srgbClr val="000000"/>
                </a:solidFill>
                <a:latin typeface="+mn-lt"/>
              </a:rPr>
              <a:t>            </a:t>
            </a:r>
            <a:r>
              <a:rPr lang="fr-FR" sz="2000" b="1" dirty="0">
                <a:solidFill>
                  <a:srgbClr val="000000"/>
                </a:solidFill>
                <a:latin typeface="+mn-lt"/>
              </a:rPr>
              <a:t>Atelier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020272" y="2133600"/>
            <a:ext cx="1511300" cy="93821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100" b="1" dirty="0">
                <a:solidFill>
                  <a:srgbClr val="000000"/>
                </a:solidFill>
                <a:latin typeface="+mn-lt"/>
              </a:rPr>
              <a:t>Un peu utile</a:t>
            </a:r>
          </a:p>
          <a:p>
            <a:pPr>
              <a:defRPr/>
            </a:pPr>
            <a:endParaRPr lang="fr-FR" sz="1100" b="1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r>
              <a:rPr lang="fr-FR" sz="1100" b="1" dirty="0">
                <a:solidFill>
                  <a:srgbClr val="000000"/>
                </a:solidFill>
                <a:latin typeface="+mn-lt"/>
              </a:rPr>
              <a:t>Utile</a:t>
            </a:r>
          </a:p>
          <a:p>
            <a:pPr>
              <a:defRPr/>
            </a:pPr>
            <a:endParaRPr lang="fr-FR" sz="1100" b="1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r>
              <a:rPr lang="fr-FR" sz="1100" b="1" dirty="0">
                <a:solidFill>
                  <a:srgbClr val="000000"/>
                </a:solidFill>
                <a:latin typeface="+mn-lt"/>
              </a:rPr>
              <a:t>Très utile</a:t>
            </a:r>
          </a:p>
        </p:txBody>
      </p:sp>
      <p:grpSp>
        <p:nvGrpSpPr>
          <p:cNvPr id="17" name="Grouper 16"/>
          <p:cNvGrpSpPr>
            <a:grpSpLocks/>
          </p:cNvGrpSpPr>
          <p:nvPr/>
        </p:nvGrpSpPr>
        <p:grpSpPr bwMode="auto">
          <a:xfrm>
            <a:off x="6732588" y="3213100"/>
            <a:ext cx="3024187" cy="822325"/>
            <a:chOff x="6732240" y="3212976"/>
            <a:chExt cx="3024336" cy="821705"/>
          </a:xfrm>
        </p:grpSpPr>
        <p:sp>
          <p:nvSpPr>
            <p:cNvPr id="9" name="Oval 12"/>
            <p:cNvSpPr/>
            <p:nvPr/>
          </p:nvSpPr>
          <p:spPr>
            <a:xfrm>
              <a:off x="6732240" y="3212976"/>
              <a:ext cx="1543126" cy="640866"/>
            </a:xfrm>
            <a:prstGeom prst="ellipse">
              <a:avLst/>
            </a:prstGeom>
            <a:noFill/>
            <a:ln w="38100">
              <a:solidFill>
                <a:srgbClr val="A5C2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8245202" y="3573067"/>
              <a:ext cx="1511374" cy="4616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CA" dirty="0">
                  <a:solidFill>
                    <a:srgbClr val="000000"/>
                  </a:solidFill>
                  <a:latin typeface="+mn-lt"/>
                </a:rPr>
                <a:t>98 %</a:t>
              </a:r>
              <a:endParaRPr lang="fr-FR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15" name="Grouper 14"/>
          <p:cNvGrpSpPr>
            <a:grpSpLocks/>
          </p:cNvGrpSpPr>
          <p:nvPr/>
        </p:nvGrpSpPr>
        <p:grpSpPr bwMode="auto">
          <a:xfrm>
            <a:off x="2124075" y="2565400"/>
            <a:ext cx="3095625" cy="641350"/>
            <a:chOff x="2123728" y="2564904"/>
            <a:chExt cx="3096344" cy="641494"/>
          </a:xfrm>
        </p:grpSpPr>
        <p:sp>
          <p:nvSpPr>
            <p:cNvPr id="11" name="Oval 12"/>
            <p:cNvSpPr/>
            <p:nvPr/>
          </p:nvSpPr>
          <p:spPr>
            <a:xfrm>
              <a:off x="2123728" y="2564904"/>
              <a:ext cx="1543408" cy="641494"/>
            </a:xfrm>
            <a:prstGeom prst="ellipse">
              <a:avLst/>
            </a:prstGeom>
            <a:noFill/>
            <a:ln w="38100">
              <a:solidFill>
                <a:srgbClr val="A5C2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708421" y="2564904"/>
              <a:ext cx="1511651" cy="4620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CA" dirty="0">
                  <a:solidFill>
                    <a:srgbClr val="000000"/>
                  </a:solidFill>
                  <a:latin typeface="+mn-lt"/>
                </a:rPr>
                <a:t>60 %</a:t>
              </a:r>
              <a:endParaRPr lang="fr-FR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16" name="Grouper 15"/>
          <p:cNvGrpSpPr>
            <a:grpSpLocks/>
          </p:cNvGrpSpPr>
          <p:nvPr/>
        </p:nvGrpSpPr>
        <p:grpSpPr bwMode="auto">
          <a:xfrm>
            <a:off x="4067175" y="2492375"/>
            <a:ext cx="3097213" cy="2305050"/>
            <a:chOff x="4067944" y="2492896"/>
            <a:chExt cx="3096344" cy="2304256"/>
          </a:xfrm>
        </p:grpSpPr>
        <p:sp>
          <p:nvSpPr>
            <p:cNvPr id="13" name="ZoneTexte 12"/>
            <p:cNvSpPr txBox="1"/>
            <p:nvPr/>
          </p:nvSpPr>
          <p:spPr>
            <a:xfrm>
              <a:off x="5651824" y="3500612"/>
              <a:ext cx="1512464" cy="4618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CA" dirty="0">
                  <a:solidFill>
                    <a:srgbClr val="000000"/>
                  </a:solidFill>
                  <a:latin typeface="+mn-lt"/>
                </a:rPr>
                <a:t>88 %</a:t>
              </a:r>
              <a:endParaRPr lang="fr-FR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4" name="Oval 12"/>
            <p:cNvSpPr/>
            <p:nvPr/>
          </p:nvSpPr>
          <p:spPr>
            <a:xfrm>
              <a:off x="4067944" y="2492896"/>
              <a:ext cx="1760044" cy="2304256"/>
            </a:xfrm>
            <a:prstGeom prst="ellipse">
              <a:avLst/>
            </a:prstGeom>
            <a:noFill/>
            <a:ln w="38100">
              <a:solidFill>
                <a:srgbClr val="A5C2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75743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" b="3542"/>
          <a:stretch>
            <a:fillRect/>
          </a:stretch>
        </p:blipFill>
        <p:spPr/>
      </p:pic>
      <p:sp>
        <p:nvSpPr>
          <p:cNvPr id="5" name="ZoneTexte 4"/>
          <p:cNvSpPr txBox="1"/>
          <p:nvPr/>
        </p:nvSpPr>
        <p:spPr>
          <a:xfrm>
            <a:off x="2268538" y="1341438"/>
            <a:ext cx="4103687" cy="8302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000000"/>
                </a:solidFill>
                <a:latin typeface="+mn-lt"/>
              </a:rPr>
              <a:t>Habileté auto-rapportée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88034" y="5758656"/>
            <a:ext cx="6121400" cy="33813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000000"/>
                </a:solidFill>
                <a:latin typeface="+mn-lt"/>
              </a:rPr>
              <a:t>  Avant le cours     </a:t>
            </a:r>
            <a:r>
              <a:rPr lang="fr-FR" sz="1600" b="1" dirty="0" smtClean="0">
                <a:solidFill>
                  <a:srgbClr val="000000"/>
                </a:solidFill>
                <a:latin typeface="+mn-lt"/>
              </a:rPr>
              <a:t>                  </a:t>
            </a:r>
            <a:r>
              <a:rPr lang="fr-FR" sz="1600" b="1" dirty="0">
                <a:solidFill>
                  <a:srgbClr val="000000"/>
                </a:solidFill>
                <a:latin typeface="+mn-lt"/>
              </a:rPr>
              <a:t>Avant l’atelier </a:t>
            </a:r>
            <a:r>
              <a:rPr lang="fr-FR" sz="1600" b="1" dirty="0" smtClean="0">
                <a:solidFill>
                  <a:srgbClr val="000000"/>
                </a:solidFill>
                <a:latin typeface="+mn-lt"/>
              </a:rPr>
              <a:t>              </a:t>
            </a:r>
            <a:r>
              <a:rPr lang="fr-FR" sz="1600" b="1" dirty="0">
                <a:solidFill>
                  <a:srgbClr val="000000"/>
                </a:solidFill>
                <a:latin typeface="+mn-lt"/>
              </a:rPr>
              <a:t>Après l’atelier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308304" y="1989138"/>
            <a:ext cx="865188" cy="127635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100" b="1" dirty="0">
                <a:solidFill>
                  <a:srgbClr val="000000"/>
                </a:solidFill>
                <a:latin typeface="+mn-lt"/>
              </a:rPr>
              <a:t>Aucune</a:t>
            </a:r>
          </a:p>
          <a:p>
            <a:pPr>
              <a:defRPr/>
            </a:pPr>
            <a:endParaRPr lang="fr-FR" sz="1100" b="1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r>
              <a:rPr lang="fr-FR" sz="1100" b="1" dirty="0">
                <a:solidFill>
                  <a:srgbClr val="000000"/>
                </a:solidFill>
                <a:latin typeface="+mn-lt"/>
              </a:rPr>
              <a:t>Faible</a:t>
            </a:r>
          </a:p>
          <a:p>
            <a:pPr>
              <a:defRPr/>
            </a:pPr>
            <a:endParaRPr lang="fr-FR" sz="1100" b="1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r>
              <a:rPr lang="fr-FR" sz="1100" b="1" dirty="0">
                <a:solidFill>
                  <a:srgbClr val="000000"/>
                </a:solidFill>
                <a:latin typeface="+mn-lt"/>
              </a:rPr>
              <a:t>Bonne</a:t>
            </a:r>
          </a:p>
          <a:p>
            <a:pPr>
              <a:defRPr/>
            </a:pPr>
            <a:endParaRPr lang="fr-FR" sz="1100" b="1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r>
              <a:rPr lang="fr-FR" sz="1100" b="1" dirty="0">
                <a:solidFill>
                  <a:srgbClr val="000000"/>
                </a:solidFill>
                <a:latin typeface="+mn-lt"/>
              </a:rPr>
              <a:t>Élevée</a:t>
            </a:r>
          </a:p>
        </p:txBody>
      </p:sp>
      <p:grpSp>
        <p:nvGrpSpPr>
          <p:cNvPr id="9" name="Grouper 8"/>
          <p:cNvGrpSpPr>
            <a:grpSpLocks/>
          </p:cNvGrpSpPr>
          <p:nvPr/>
        </p:nvGrpSpPr>
        <p:grpSpPr bwMode="auto">
          <a:xfrm>
            <a:off x="2124075" y="2924175"/>
            <a:ext cx="2879725" cy="2376488"/>
            <a:chOff x="2123728" y="2564904"/>
            <a:chExt cx="2880320" cy="641494"/>
          </a:xfrm>
        </p:grpSpPr>
        <p:sp>
          <p:nvSpPr>
            <p:cNvPr id="10" name="Oval 12"/>
            <p:cNvSpPr/>
            <p:nvPr/>
          </p:nvSpPr>
          <p:spPr>
            <a:xfrm>
              <a:off x="2123728" y="2564904"/>
              <a:ext cx="1543369" cy="641494"/>
            </a:xfrm>
            <a:prstGeom prst="ellipse">
              <a:avLst/>
            </a:prstGeom>
            <a:noFill/>
            <a:ln w="38100">
              <a:solidFill>
                <a:srgbClr val="A5C2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492436" y="2564904"/>
              <a:ext cx="1511612" cy="1246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CA" dirty="0">
                  <a:solidFill>
                    <a:srgbClr val="000000"/>
                  </a:solidFill>
                  <a:latin typeface="+mn-lt"/>
                </a:rPr>
                <a:t>50 %</a:t>
              </a:r>
              <a:endParaRPr lang="fr-FR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12" name="Grouper 11"/>
          <p:cNvGrpSpPr>
            <a:grpSpLocks/>
          </p:cNvGrpSpPr>
          <p:nvPr/>
        </p:nvGrpSpPr>
        <p:grpSpPr bwMode="auto">
          <a:xfrm>
            <a:off x="6015038" y="2349500"/>
            <a:ext cx="3095625" cy="2374900"/>
            <a:chOff x="2123728" y="2564904"/>
            <a:chExt cx="3096344" cy="641494"/>
          </a:xfrm>
        </p:grpSpPr>
        <p:sp>
          <p:nvSpPr>
            <p:cNvPr id="13" name="Oval 12"/>
            <p:cNvSpPr/>
            <p:nvPr/>
          </p:nvSpPr>
          <p:spPr>
            <a:xfrm>
              <a:off x="2123728" y="2564904"/>
              <a:ext cx="1543408" cy="641494"/>
            </a:xfrm>
            <a:prstGeom prst="ellipse">
              <a:avLst/>
            </a:prstGeom>
            <a:noFill/>
            <a:ln w="38100">
              <a:solidFill>
                <a:srgbClr val="A5C2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708421" y="2564904"/>
              <a:ext cx="1511651" cy="5235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fr-CA" dirty="0">
                <a:solidFill>
                  <a:srgbClr val="000000"/>
                </a:solidFill>
                <a:latin typeface="+mn-lt"/>
              </a:endParaRPr>
            </a:p>
            <a:p>
              <a:pPr>
                <a:defRPr/>
              </a:pPr>
              <a:endParaRPr lang="fr-CA" dirty="0">
                <a:solidFill>
                  <a:srgbClr val="000000"/>
                </a:solidFill>
                <a:latin typeface="+mn-lt"/>
              </a:endParaRPr>
            </a:p>
            <a:p>
              <a:pPr>
                <a:defRPr/>
              </a:pPr>
              <a:endParaRPr lang="fr-CA" dirty="0">
                <a:solidFill>
                  <a:srgbClr val="000000"/>
                </a:solidFill>
                <a:latin typeface="+mn-lt"/>
              </a:endParaRPr>
            </a:p>
            <a:p>
              <a:pPr>
                <a:defRPr/>
              </a:pPr>
              <a:endParaRPr lang="fr-CA" dirty="0">
                <a:solidFill>
                  <a:srgbClr val="000000"/>
                </a:solidFill>
                <a:latin typeface="+mn-lt"/>
              </a:endParaRPr>
            </a:p>
            <a:p>
              <a:pPr>
                <a:defRPr/>
              </a:pPr>
              <a:r>
                <a:rPr lang="fr-CA" dirty="0">
                  <a:solidFill>
                    <a:srgbClr val="000000"/>
                  </a:solidFill>
                  <a:latin typeface="+mn-lt"/>
                </a:rPr>
                <a:t>92 %</a:t>
              </a:r>
              <a:endParaRPr lang="fr-FR" dirty="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30727" name="Titre 1"/>
          <p:cNvSpPr>
            <a:spLocks noGrp="1"/>
          </p:cNvSpPr>
          <p:nvPr>
            <p:ph type="title"/>
          </p:nvPr>
        </p:nvSpPr>
        <p:spPr>
          <a:xfrm>
            <a:off x="228600" y="-171450"/>
            <a:ext cx="8686800" cy="1143000"/>
          </a:xfrm>
        </p:spPr>
        <p:txBody>
          <a:bodyPr/>
          <a:lstStyle/>
          <a:p>
            <a:r>
              <a:rPr lang="fr-FR" sz="3200">
                <a:latin typeface="Verdana" charset="0"/>
                <a:ea typeface="ＭＳ Ｐゴシック" charset="0"/>
                <a:cs typeface="ＭＳ Ｐゴシック" charset="0"/>
              </a:rPr>
              <a:t>Résultats</a:t>
            </a:r>
          </a:p>
        </p:txBody>
      </p:sp>
    </p:spTree>
    <p:extLst>
      <p:ext uri="{BB962C8B-B14F-4D97-AF65-F5344CB8AC3E}">
        <p14:creationId xmlns:p14="http://schemas.microsoft.com/office/powerpoint/2010/main" val="356382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539552" y="980728"/>
            <a:ext cx="8147248" cy="5296123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42925" indent="-36195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fr-CA" sz="2400" dirty="0" smtClean="0">
                <a:solidFill>
                  <a:schemeClr val="tx1"/>
                </a:solidFill>
                <a:latin typeface="Arial Rounded MT Bold" pitchFamily="34" charset="0"/>
              </a:rPr>
              <a:t>Problème</a:t>
            </a:r>
            <a:endParaRPr lang="fr-CA" sz="24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marL="542925" indent="-36195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fr-CA" sz="2400" dirty="0" smtClean="0">
                <a:solidFill>
                  <a:schemeClr val="tx1"/>
                </a:solidFill>
                <a:latin typeface="Arial Rounded MT Bold" pitchFamily="34" charset="0"/>
              </a:rPr>
              <a:t>Solution</a:t>
            </a:r>
            <a:endParaRPr lang="fr-CA" sz="24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marL="542925" indent="-36195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fr-CA" sz="2400" dirty="0" smtClean="0">
                <a:solidFill>
                  <a:schemeClr val="tx1"/>
                </a:solidFill>
                <a:latin typeface="Arial Rounded MT Bold" pitchFamily="34" charset="0"/>
              </a:rPr>
              <a:t>Embûches rencontrées </a:t>
            </a:r>
          </a:p>
          <a:p>
            <a:pPr marL="542925" indent="-36195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fr-CA" sz="2400" dirty="0" smtClean="0">
                <a:solidFill>
                  <a:schemeClr val="tx1"/>
                </a:solidFill>
                <a:latin typeface="Arial Rounded MT Bold" pitchFamily="34" charset="0"/>
              </a:rPr>
              <a:t>Conseils ou… si c’était à refaire!</a:t>
            </a:r>
            <a:endParaRPr lang="fr-CA" sz="2400" dirty="0" smtClean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5" name="Espace réservé du numéro de diapositive 1"/>
          <p:cNvSpPr txBox="1">
            <a:spLocks noGrp="1"/>
          </p:cNvSpPr>
          <p:nvPr/>
        </p:nvSpPr>
        <p:spPr bwMode="auto">
          <a:xfrm>
            <a:off x="8570914" y="6492875"/>
            <a:ext cx="5000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CA7AAB4-D36B-4A49-A7CF-3D27641E1526}" type="slidenum">
              <a:rPr lang="en-CA" sz="1400">
                <a:latin typeface="Arial Black" pitchFamily="34" charset="0"/>
              </a:rPr>
              <a:pPr algn="r"/>
              <a:t>2</a:t>
            </a:fld>
            <a:endParaRPr lang="en-CA" sz="1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"/>
          <p:cNvSpPr txBox="1">
            <a:spLocks noGrp="1"/>
          </p:cNvSpPr>
          <p:nvPr/>
        </p:nvSpPr>
        <p:spPr bwMode="auto">
          <a:xfrm>
            <a:off x="8570914" y="6492875"/>
            <a:ext cx="5000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CA7AAB4-D36B-4A49-A7CF-3D27641E1526}" type="slidenum">
              <a:rPr lang="en-CA" sz="1400">
                <a:latin typeface="Arial Black" pitchFamily="34" charset="0"/>
              </a:rPr>
              <a:pPr algn="r"/>
              <a:t>3</a:t>
            </a:fld>
            <a:endParaRPr lang="en-CA" sz="1400" dirty="0">
              <a:latin typeface="Arial Black" pitchFamily="34" charset="0"/>
            </a:endParaRPr>
          </a:p>
        </p:txBody>
      </p:sp>
      <p:sp>
        <p:nvSpPr>
          <p:cNvPr id="4" name="Espace réservé du texte 1"/>
          <p:cNvSpPr txBox="1">
            <a:spLocks/>
          </p:cNvSpPr>
          <p:nvPr/>
        </p:nvSpPr>
        <p:spPr bwMode="auto">
          <a:xfrm>
            <a:off x="0" y="548680"/>
            <a:ext cx="9144000" cy="648072"/>
          </a:xfrm>
          <a:prstGeom prst="rect">
            <a:avLst/>
          </a:prstGeom>
          <a:ln w="25400" cap="flat" cmpd="sng" algn="ctr">
            <a:solidFill>
              <a:schemeClr val="accent3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46088" indent="-360363">
              <a:spcAft>
                <a:spcPts val="0"/>
              </a:spcAft>
            </a:pPr>
            <a:r>
              <a:rPr lang="fr-CA" sz="5400" noProof="0" dirty="0" smtClean="0">
                <a:solidFill>
                  <a:schemeClr val="tx1"/>
                </a:solidFill>
                <a:latin typeface="Arial Rounded MT Bold" pitchFamily="34" charset="0"/>
              </a:rPr>
              <a:t>Problème</a:t>
            </a:r>
            <a:endParaRPr kumimoji="0" lang="fr-CA" sz="54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340768"/>
            <a:ext cx="5544616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CA" dirty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Lésions médullaires d’origines </a:t>
            </a:r>
            <a:r>
              <a:rPr lang="fr-CA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traumatiques </a:t>
            </a:r>
            <a:r>
              <a:rPr lang="fr-CA" dirty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= 50-75 / 100 000 </a:t>
            </a:r>
            <a:r>
              <a:rPr lang="fr-CA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personnes</a:t>
            </a:r>
          </a:p>
          <a:p>
            <a:pPr marL="285750" indent="-285750">
              <a:buFont typeface="Arial"/>
              <a:buChar char="•"/>
            </a:pPr>
            <a:endParaRPr lang="fr-CA" dirty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</a:pPr>
            <a:r>
              <a:rPr lang="fr-CA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Un facteur important = mobilisation adéquate du patient polytraumatisé</a:t>
            </a:r>
          </a:p>
          <a:p>
            <a:pPr marL="285750" indent="-285750">
              <a:buFont typeface="Arial"/>
              <a:buChar char="•"/>
            </a:pPr>
            <a:endParaRPr lang="fr-CA" dirty="0" smtClean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</a:pPr>
            <a:r>
              <a:rPr lang="fr-CA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Baccalauréat en sciences infirmières</a:t>
            </a:r>
          </a:p>
          <a:p>
            <a:pPr marL="742950" lvl="1" indent="-285750">
              <a:buFont typeface="Arial"/>
              <a:buChar char="•"/>
            </a:pPr>
            <a:r>
              <a:rPr lang="fr-CA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Formation donnée – cours de traumatologie</a:t>
            </a:r>
          </a:p>
          <a:p>
            <a:pPr lvl="1"/>
            <a:endParaRPr lang="fr-CA" dirty="0" smtClean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</a:pPr>
            <a:r>
              <a:rPr lang="fr-CA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Feedback donné à partir de données subjectives (professeur et participants)</a:t>
            </a:r>
          </a:p>
          <a:p>
            <a:endParaRPr lang="fr-CA" dirty="0" smtClean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</a:pPr>
            <a:r>
              <a:rPr lang="fr-CA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Une « bonne » mobilisation » cervicale = &lt; 10</a:t>
            </a:r>
            <a:r>
              <a:rPr lang="fr-CA" baseline="300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o</a:t>
            </a:r>
          </a:p>
          <a:p>
            <a:pPr marL="742950" lvl="1" indent="-285750">
              <a:buFont typeface="Arial"/>
              <a:buChar char="•"/>
            </a:pPr>
            <a:r>
              <a:rPr lang="fr-CA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1 fois sur 3, il y a erreur au niveau de la perception subjective </a:t>
            </a:r>
          </a:p>
          <a:p>
            <a:pPr lvl="1"/>
            <a:endParaRPr lang="fr-CA" dirty="0" smtClean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</a:pPr>
            <a:r>
              <a:rPr lang="fr-CA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Besoin d’un indicateur plus objectif</a:t>
            </a:r>
            <a:endParaRPr lang="fr-CA" dirty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</a:pPr>
            <a:endParaRPr lang="fr-CA" dirty="0" smtClean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200" y="1772816"/>
            <a:ext cx="20828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Appui aux études supérieures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0A36433-1F8E-4858-AE07-A34E29CA89DC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5" name="Espace réservé du texte 1"/>
          <p:cNvSpPr txBox="1">
            <a:spLocks/>
          </p:cNvSpPr>
          <p:nvPr/>
        </p:nvSpPr>
        <p:spPr bwMode="auto">
          <a:xfrm>
            <a:off x="0" y="548680"/>
            <a:ext cx="9144000" cy="648072"/>
          </a:xfrm>
          <a:prstGeom prst="rect">
            <a:avLst/>
          </a:prstGeom>
          <a:ln w="25400" cap="flat" cmpd="sng" algn="ctr">
            <a:solidFill>
              <a:schemeClr val="accent3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46088" indent="-360363">
              <a:spcAft>
                <a:spcPts val="0"/>
              </a:spcAft>
            </a:pPr>
            <a:r>
              <a:rPr lang="fr-CA" sz="5400" noProof="0" dirty="0" smtClean="0">
                <a:solidFill>
                  <a:schemeClr val="tx1"/>
                </a:solidFill>
                <a:latin typeface="Arial Rounded MT Bold" pitchFamily="34" charset="0"/>
              </a:rPr>
              <a:t>Solution?</a:t>
            </a:r>
            <a:endParaRPr kumimoji="0" lang="fr-CA" sz="54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1556792"/>
            <a:ext cx="554461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CA" sz="36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Ça existe et nous l’avons!</a:t>
            </a:r>
          </a:p>
          <a:p>
            <a:pPr marL="285750" indent="-285750">
              <a:buFont typeface="Arial"/>
              <a:buChar char="•"/>
            </a:pPr>
            <a:endParaRPr lang="en-US" sz="3600" dirty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853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>
          <a:xfrm>
            <a:off x="228600" y="-242888"/>
            <a:ext cx="8686800" cy="1143001"/>
          </a:xfrm>
        </p:spPr>
        <p:txBody>
          <a:bodyPr/>
          <a:lstStyle/>
          <a:p>
            <a:r>
              <a:rPr lang="fr-CA" sz="3200" dirty="0">
                <a:latin typeface="Arial Rounded MT Bold"/>
                <a:ea typeface="ＭＳ Ｐゴシック" charset="0"/>
                <a:cs typeface="Arial Rounded MT Bold"/>
              </a:rPr>
              <a:t>Les centrales inertielles (CI</a:t>
            </a:r>
            <a:r>
              <a:rPr lang="fr-CA" sz="3200" dirty="0" smtClean="0">
                <a:latin typeface="Arial Rounded MT Bold"/>
                <a:ea typeface="ＭＳ Ｐゴシック" charset="0"/>
                <a:cs typeface="Arial Rounded MT Bold"/>
              </a:rPr>
              <a:t>)</a:t>
            </a:r>
            <a:endParaRPr lang="fr-FR" sz="3200" dirty="0">
              <a:latin typeface="Arial Rounded MT Bold"/>
              <a:ea typeface="ＭＳ Ｐゴシック" charset="0"/>
              <a:cs typeface="Arial Rounded MT Bold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836712"/>
            <a:ext cx="4143375" cy="3771900"/>
          </a:xfrm>
          <a:solidFill>
            <a:schemeClr val="bg1"/>
          </a:solidFill>
          <a:ln w="28575">
            <a:solidFill>
              <a:schemeClr val="accent5">
                <a:lumMod val="1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395288" y="4797425"/>
            <a:ext cx="3962400" cy="87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2000" b="1" dirty="0" err="1">
                <a:solidFill>
                  <a:srgbClr val="FF0000"/>
                </a:solidFill>
              </a:rPr>
              <a:t>Mesure</a:t>
            </a:r>
            <a:r>
              <a:rPr lang="en-CA" sz="2000" b="1" i="1" dirty="0">
                <a:solidFill>
                  <a:srgbClr val="FF0000"/>
                </a:solidFill>
              </a:rPr>
              <a:t> </a:t>
            </a:r>
            <a:r>
              <a:rPr lang="en-CA" sz="2000" b="1" dirty="0" err="1">
                <a:solidFill>
                  <a:srgbClr val="FF0000"/>
                </a:solidFill>
              </a:rPr>
              <a:t>d’orientation</a:t>
            </a:r>
            <a:r>
              <a:rPr lang="en-CA" sz="2000" b="1" dirty="0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en-CA" sz="2000" b="1" dirty="0" err="1">
                <a:solidFill>
                  <a:srgbClr val="FF0000"/>
                </a:solidFill>
              </a:rPr>
              <a:t>dans</a:t>
            </a:r>
            <a:r>
              <a:rPr lang="en-CA" sz="2000" b="1" dirty="0">
                <a:solidFill>
                  <a:srgbClr val="FF0000"/>
                </a:solidFill>
              </a:rPr>
              <a:t> un </a:t>
            </a:r>
            <a:r>
              <a:rPr lang="en-CA" sz="2200" b="1" dirty="0" err="1">
                <a:solidFill>
                  <a:srgbClr val="FF0000"/>
                </a:solidFill>
              </a:rPr>
              <a:t>repère</a:t>
            </a:r>
            <a:r>
              <a:rPr lang="en-CA" sz="2200" b="1" dirty="0">
                <a:solidFill>
                  <a:srgbClr val="FF0000"/>
                </a:solidFill>
              </a:rPr>
              <a:t> fixe</a:t>
            </a:r>
            <a:r>
              <a:rPr lang="en-CA" sz="2000" b="1" dirty="0">
                <a:solidFill>
                  <a:srgbClr val="FF0000"/>
                </a:solidFill>
              </a:rPr>
              <a:t>/global</a:t>
            </a:r>
          </a:p>
          <a:p>
            <a:pPr marL="342900" indent="-342900" algn="ctr">
              <a:buFont typeface="Arial" pitchFamily="34" charset="0"/>
              <a:buChar char="•"/>
              <a:defRPr/>
            </a:pPr>
            <a:endParaRPr lang="en-CA" sz="24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CA" sz="24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CA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836712"/>
            <a:ext cx="3095837" cy="1981200"/>
          </a:xfrm>
          <a:prstGeom prst="rect">
            <a:avLst/>
          </a:prstGeom>
          <a:ln w="28575">
            <a:solidFill>
              <a:schemeClr val="bg1">
                <a:lumMod val="85000"/>
                <a:alpha val="50000"/>
              </a:schemeClr>
            </a:solidFill>
          </a:ln>
          <a:effectLst>
            <a:innerShdw blurRad="63500" dist="50800" dir="2700000">
              <a:schemeClr val="bg1">
                <a:lumMod val="85000"/>
                <a:alpha val="50000"/>
              </a:schemeClr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3068960"/>
            <a:ext cx="2364175" cy="2087123"/>
          </a:xfrm>
          <a:prstGeom prst="rect">
            <a:avLst/>
          </a:prstGeom>
          <a:ln w="31750">
            <a:solidFill>
              <a:srgbClr val="00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61660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SimMan_VuGeneral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981075"/>
            <a:ext cx="9180513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228600" y="-100013"/>
            <a:ext cx="8686800" cy="1143001"/>
          </a:xfrm>
        </p:spPr>
        <p:txBody>
          <a:bodyPr/>
          <a:lstStyle/>
          <a:p>
            <a:r>
              <a:rPr lang="fr-FR" sz="3200" b="1" dirty="0" smtClean="0">
                <a:latin typeface="Arial Rounded MT Bold"/>
                <a:ea typeface="ＭＳ Ｐゴシック" charset="0"/>
                <a:cs typeface="Arial Rounded MT Bold"/>
              </a:rPr>
              <a:t>But de l’innovation pédagogique</a:t>
            </a:r>
            <a:endParaRPr lang="fr-FR" sz="3200" b="1" dirty="0">
              <a:latin typeface="Arial Rounded MT Bold"/>
              <a:ea typeface="ＭＳ Ｐゴシック" charset="0"/>
              <a:cs typeface="Arial Rounded MT Bold"/>
            </a:endParaRPr>
          </a:p>
        </p:txBody>
      </p:sp>
      <p:sp>
        <p:nvSpPr>
          <p:cNvPr id="28674" name="Espace réservé du contenu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2087562"/>
          </a:xfrm>
          <a:solidFill>
            <a:srgbClr val="CCFFCC"/>
          </a:solidFill>
          <a:ln>
            <a:solidFill>
              <a:srgbClr val="CCFFCC"/>
            </a:solidFill>
          </a:ln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fr-FR" sz="24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Permettre aux étudiants d’améliorer leurs habiletés à mobiliser un patient polytraumatisé </a:t>
            </a:r>
            <a:r>
              <a:rPr lang="fr-FR" sz="24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en </a:t>
            </a:r>
            <a:r>
              <a:rPr lang="fr-FR" sz="24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utilisant une rétroaction en </a:t>
            </a:r>
            <a:r>
              <a:rPr lang="fr-FR" sz="24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différé </a:t>
            </a:r>
            <a:r>
              <a:rPr lang="fr-FR" sz="24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basée sur </a:t>
            </a:r>
            <a:r>
              <a:rPr lang="fr-FR" sz="24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la mesure </a:t>
            </a:r>
            <a:r>
              <a:rPr lang="fr-FR" sz="24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du mouvement avec centrales inertielles. </a:t>
            </a:r>
            <a:endParaRPr lang="fr-FR" sz="2400" dirty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fr-FR" sz="2400" dirty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2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"/>
          <p:cNvSpPr txBox="1">
            <a:spLocks noGrp="1"/>
          </p:cNvSpPr>
          <p:nvPr/>
        </p:nvSpPr>
        <p:spPr bwMode="auto">
          <a:xfrm>
            <a:off x="8570914" y="6492875"/>
            <a:ext cx="5000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CA7AAB4-D36B-4A49-A7CF-3D27641E1526}" type="slidenum">
              <a:rPr lang="en-CA" sz="1400">
                <a:latin typeface="Arial Black" pitchFamily="34" charset="0"/>
              </a:rPr>
              <a:pPr algn="r"/>
              <a:t>7</a:t>
            </a:fld>
            <a:endParaRPr lang="en-CA" sz="1400" dirty="0">
              <a:latin typeface="Arial Black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28600" y="195263"/>
            <a:ext cx="86868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fr-FR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r="2306"/>
          <a:stretch>
            <a:fillRect/>
          </a:stretch>
        </p:blipFill>
        <p:spPr>
          <a:xfrm>
            <a:off x="228600" y="1600200"/>
            <a:ext cx="8686800" cy="43497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635375" y="1557338"/>
            <a:ext cx="2376488" cy="4603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000000"/>
                </a:solidFill>
                <a:latin typeface="+mn-lt"/>
              </a:rPr>
              <a:t>Protocole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116013" y="1844675"/>
            <a:ext cx="2376487" cy="40005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000000"/>
                </a:solidFill>
                <a:latin typeface="+mn-lt"/>
              </a:rPr>
              <a:t>Cours régulier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116013" y="2349500"/>
            <a:ext cx="3024187" cy="26765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rgbClr val="000000"/>
                </a:solidFill>
                <a:latin typeface="+mn-lt"/>
              </a:rPr>
              <a:t>Atelier pratique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fr-FR" sz="1400" dirty="0">
                <a:solidFill>
                  <a:srgbClr val="000000"/>
                </a:solidFill>
                <a:latin typeface="+mn-lt"/>
              </a:rPr>
              <a:t>Groupe de 3-5 étudiants, 15 minutes/groupe</a:t>
            </a:r>
          </a:p>
          <a:p>
            <a:pPr marL="342900" indent="-342900">
              <a:buFont typeface="Arial"/>
              <a:buChar char="•"/>
              <a:defRPr/>
            </a:pPr>
            <a:endParaRPr lang="fr-FR" sz="14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fr-FR" sz="1400" dirty="0">
                <a:solidFill>
                  <a:srgbClr val="000000"/>
                </a:solidFill>
                <a:latin typeface="+mn-lt"/>
              </a:rPr>
              <a:t>Scénarios</a:t>
            </a:r>
          </a:p>
          <a:p>
            <a:pPr marL="342900" indent="-342900">
              <a:buFont typeface="Arial"/>
              <a:buChar char="•"/>
              <a:defRPr/>
            </a:pPr>
            <a:endParaRPr lang="fr-FR" sz="14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fr-FR" sz="1400" dirty="0">
                <a:solidFill>
                  <a:srgbClr val="000000"/>
                </a:solidFill>
                <a:latin typeface="+mn-lt"/>
              </a:rPr>
              <a:t>Rétroaction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fr-FR" sz="1400" dirty="0">
                <a:solidFill>
                  <a:srgbClr val="000000"/>
                </a:solidFill>
                <a:latin typeface="+mn-lt"/>
              </a:rPr>
              <a:t>formateur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fr-FR" sz="1400" dirty="0">
                <a:solidFill>
                  <a:srgbClr val="000000"/>
                </a:solidFill>
                <a:latin typeface="+mn-lt"/>
              </a:rPr>
              <a:t>graphiques</a:t>
            </a:r>
          </a:p>
          <a:p>
            <a:pPr marL="342900" indent="-342900">
              <a:buFont typeface="Arial"/>
              <a:buChar char="•"/>
              <a:defRPr/>
            </a:pPr>
            <a:endParaRPr lang="fr-FR" sz="14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fr-FR" sz="1400" dirty="0">
                <a:solidFill>
                  <a:srgbClr val="000000"/>
                </a:solidFill>
                <a:latin typeface="+mn-lt"/>
              </a:rPr>
              <a:t>Scénarios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fr-FR" sz="1400" dirty="0">
                <a:solidFill>
                  <a:srgbClr val="000000"/>
                </a:solidFill>
                <a:latin typeface="+mn-lt"/>
              </a:rPr>
              <a:t>Rétroaction</a:t>
            </a:r>
          </a:p>
        </p:txBody>
      </p:sp>
      <p:sp>
        <p:nvSpPr>
          <p:cNvPr id="13" name="Flèche vers la droite 10"/>
          <p:cNvSpPr>
            <a:spLocks noChangeArrowheads="1"/>
          </p:cNvSpPr>
          <p:nvPr/>
        </p:nvSpPr>
        <p:spPr bwMode="auto">
          <a:xfrm>
            <a:off x="2627313" y="3716338"/>
            <a:ext cx="1657350" cy="144462"/>
          </a:xfrm>
          <a:prstGeom prst="rightArrow">
            <a:avLst>
              <a:gd name="adj1" fmla="val 50000"/>
              <a:gd name="adj2" fmla="val 49874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4140200" y="3213100"/>
            <a:ext cx="3887788" cy="2301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900" b="1" dirty="0">
                <a:solidFill>
                  <a:srgbClr val="000000"/>
                </a:solidFill>
                <a:latin typeface="+mn-lt"/>
              </a:rPr>
              <a:t>       immobiliser        tourner en bloc     retour sur le dos</a:t>
            </a:r>
          </a:p>
        </p:txBody>
      </p:sp>
      <p:sp>
        <p:nvSpPr>
          <p:cNvPr id="15" name="Flèche vers la droite 9"/>
          <p:cNvSpPr>
            <a:spLocks noChangeArrowheads="1"/>
          </p:cNvSpPr>
          <p:nvPr/>
        </p:nvSpPr>
        <p:spPr bwMode="auto">
          <a:xfrm>
            <a:off x="2627313" y="3284538"/>
            <a:ext cx="1657350" cy="144462"/>
          </a:xfrm>
          <a:prstGeom prst="rightArrow">
            <a:avLst>
              <a:gd name="adj1" fmla="val 50000"/>
              <a:gd name="adj2" fmla="val 49874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5867400" y="3500438"/>
            <a:ext cx="1296988" cy="2159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800" b="1" dirty="0">
                <a:solidFill>
                  <a:srgbClr val="000000"/>
                </a:solidFill>
                <a:latin typeface="+mn-lt"/>
              </a:rPr>
              <a:t>Dispositif inertiel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948488" y="3716338"/>
            <a:ext cx="287337" cy="1158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fr-FR" sz="400" i="1" dirty="0">
                <a:solidFill>
                  <a:srgbClr val="000000"/>
                </a:solidFill>
                <a:latin typeface="+mn-lt"/>
              </a:rPr>
              <a:t>Étudiant 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948488" y="4076700"/>
            <a:ext cx="287337" cy="1158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fr-FR" sz="400" i="1" dirty="0">
                <a:solidFill>
                  <a:srgbClr val="000000"/>
                </a:solidFill>
                <a:latin typeface="+mn-lt"/>
              </a:rPr>
              <a:t>Étudiant 2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948488" y="4437063"/>
            <a:ext cx="287337" cy="1873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fr-FR" sz="400" i="1" dirty="0">
                <a:solidFill>
                  <a:srgbClr val="000000"/>
                </a:solidFill>
                <a:latin typeface="+mn-lt"/>
              </a:rPr>
              <a:t>Étudiant 3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227763" y="4797425"/>
            <a:ext cx="504825" cy="714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fr-FR" sz="400" i="1" dirty="0">
                <a:solidFill>
                  <a:srgbClr val="000000"/>
                </a:solidFill>
                <a:latin typeface="+mn-lt"/>
              </a:rPr>
              <a:t>Durée (seconde)</a:t>
            </a:r>
          </a:p>
        </p:txBody>
      </p:sp>
      <p:sp>
        <p:nvSpPr>
          <p:cNvPr id="21" name="Rectangle 20"/>
          <p:cNvSpPr/>
          <p:nvPr/>
        </p:nvSpPr>
        <p:spPr bwMode="auto">
          <a:xfrm rot="16200000">
            <a:off x="5436394" y="4220369"/>
            <a:ext cx="503237" cy="730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fr-FR" sz="400" i="1" dirty="0">
                <a:solidFill>
                  <a:srgbClr val="000000"/>
                </a:solidFill>
                <a:latin typeface="+mn-lt"/>
              </a:rPr>
              <a:t>Angle (degré)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308850" y="4365625"/>
            <a:ext cx="142875" cy="431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defRPr/>
            </a:pPr>
            <a:endParaRPr lang="fr-FR" sz="4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116013" y="5084763"/>
            <a:ext cx="3024187" cy="739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rgbClr val="000000"/>
                </a:solidFill>
                <a:latin typeface="+mn-lt"/>
              </a:rPr>
              <a:t>Évaluation de l’atelier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fr-FR" sz="1400" dirty="0">
                <a:solidFill>
                  <a:srgbClr val="000000"/>
                </a:solidFill>
                <a:latin typeface="+mn-lt"/>
              </a:rPr>
              <a:t>Étudiants (questionnaire)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fr-FR" sz="1400" dirty="0">
                <a:solidFill>
                  <a:srgbClr val="000000"/>
                </a:solidFill>
                <a:latin typeface="+mn-lt"/>
              </a:rPr>
              <a:t>Formateur (entrevue)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284663" y="4868863"/>
            <a:ext cx="2879725" cy="231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900" b="1" dirty="0">
                <a:solidFill>
                  <a:srgbClr val="000000"/>
                </a:solidFill>
                <a:latin typeface="+mn-lt"/>
              </a:rPr>
              <a:t>       formateur	graphiques 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"/>
          <p:cNvSpPr txBox="1">
            <a:spLocks noGrp="1"/>
          </p:cNvSpPr>
          <p:nvPr/>
        </p:nvSpPr>
        <p:spPr bwMode="auto">
          <a:xfrm>
            <a:off x="8570914" y="6492875"/>
            <a:ext cx="5000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CA7AAB4-D36B-4A49-A7CF-3D27641E1526}" type="slidenum">
              <a:rPr lang="en-CA" sz="1400">
                <a:latin typeface="Arial Black" pitchFamily="34" charset="0"/>
              </a:rPr>
              <a:pPr algn="r"/>
              <a:t>8</a:t>
            </a:fld>
            <a:endParaRPr lang="en-CA" sz="1400" dirty="0">
              <a:latin typeface="Arial Black" pitchFamily="34" charset="0"/>
            </a:endParaRPr>
          </a:p>
        </p:txBody>
      </p:sp>
      <p:sp>
        <p:nvSpPr>
          <p:cNvPr id="4" name="Espace réservé du texte 1"/>
          <p:cNvSpPr txBox="1">
            <a:spLocks/>
          </p:cNvSpPr>
          <p:nvPr/>
        </p:nvSpPr>
        <p:spPr bwMode="auto">
          <a:xfrm>
            <a:off x="0" y="548680"/>
            <a:ext cx="9144000" cy="648072"/>
          </a:xfrm>
          <a:prstGeom prst="rect">
            <a:avLst/>
          </a:prstGeom>
          <a:ln w="25400" cap="flat" cmpd="sng" algn="ctr">
            <a:solidFill>
              <a:schemeClr val="accent3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46088" indent="-360363">
              <a:spcAft>
                <a:spcPts val="0"/>
              </a:spcAft>
            </a:pPr>
            <a:r>
              <a:rPr lang="fr-CA" sz="5400" dirty="0" smtClean="0">
                <a:solidFill>
                  <a:schemeClr val="tx1"/>
                </a:solidFill>
                <a:latin typeface="Arial Rounded MT Bold" pitchFamily="34" charset="0"/>
              </a:rPr>
              <a:t>3. </a:t>
            </a:r>
            <a:r>
              <a:rPr lang="fr-CA" sz="5400" dirty="0" smtClean="0">
                <a:solidFill>
                  <a:schemeClr val="tx1"/>
                </a:solidFill>
                <a:latin typeface="Arial Rounded MT Bold" pitchFamily="34" charset="0"/>
              </a:rPr>
              <a:t>Embûches rencontrées</a:t>
            </a:r>
            <a:endParaRPr kumimoji="0" lang="fr-CA" sz="54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1556792"/>
            <a:ext cx="803136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CA" sz="28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Clientèle étudiante</a:t>
            </a:r>
          </a:p>
          <a:p>
            <a:pPr marL="742950" lvl="1" indent="-285750">
              <a:buFont typeface="Arial"/>
              <a:buChar char="•"/>
            </a:pPr>
            <a:r>
              <a:rPr lang="fr-CA" sz="28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Nombre d’étudiants (n=40)</a:t>
            </a:r>
          </a:p>
          <a:p>
            <a:pPr lvl="1"/>
            <a:endParaRPr lang="fr-CA" sz="2800" dirty="0" smtClean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</a:pPr>
            <a:r>
              <a:rPr lang="fr-CA" sz="28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Aspects pédagogiques</a:t>
            </a:r>
          </a:p>
          <a:p>
            <a:pPr marL="742950" lvl="1" indent="-285750">
              <a:buFont typeface="Arial"/>
              <a:buChar char="•"/>
            </a:pPr>
            <a:r>
              <a:rPr lang="fr-CA" sz="28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Durée prévue pour l’atelier</a:t>
            </a:r>
          </a:p>
          <a:p>
            <a:pPr marL="742950" lvl="1" indent="-285750">
              <a:buFont typeface="Arial"/>
              <a:buChar char="•"/>
            </a:pPr>
            <a:r>
              <a:rPr lang="fr-CA" sz="28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Rétroaction rapide</a:t>
            </a:r>
            <a:endParaRPr lang="fr-CA" sz="2800" dirty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</a:pPr>
            <a:endParaRPr lang="fr-CA" sz="2800" dirty="0" smtClean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</a:pPr>
            <a:r>
              <a:rPr lang="fr-CA" sz="28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Considérations techniques</a:t>
            </a:r>
          </a:p>
          <a:p>
            <a:pPr marL="742950" lvl="1" indent="-285750">
              <a:buFont typeface="Arial"/>
              <a:buChar char="•"/>
            </a:pPr>
            <a:r>
              <a:rPr lang="fr-CA" sz="28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Patient standardisé ou mannequin?</a:t>
            </a:r>
          </a:p>
          <a:p>
            <a:pPr marL="742950" lvl="1" indent="-285750">
              <a:buFont typeface="Arial"/>
              <a:buChar char="•"/>
            </a:pPr>
            <a:r>
              <a:rPr lang="fr-CA" sz="28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Champ magnétique au laboratoire de simulation de la FMSS</a:t>
            </a:r>
          </a:p>
          <a:p>
            <a:pPr marL="742950" lvl="1" indent="-285750">
              <a:buFont typeface="Arial"/>
              <a:buChar char="•"/>
            </a:pPr>
            <a:r>
              <a:rPr lang="fr-CA" sz="28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Convivialité</a:t>
            </a:r>
          </a:p>
          <a:p>
            <a:pPr marL="285750" indent="-285750">
              <a:buFont typeface="Arial"/>
              <a:buChar char="•"/>
            </a:pPr>
            <a:endParaRPr lang="fr-CA" sz="2800" dirty="0" smtClean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</a:pPr>
            <a:endParaRPr lang="fr-CA" sz="2800" dirty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</a:pPr>
            <a:endParaRPr lang="fr-CA" sz="2800" dirty="0" smtClean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"/>
          <p:cNvSpPr txBox="1">
            <a:spLocks noGrp="1"/>
          </p:cNvSpPr>
          <p:nvPr/>
        </p:nvSpPr>
        <p:spPr bwMode="auto">
          <a:xfrm>
            <a:off x="8570914" y="6492875"/>
            <a:ext cx="5000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CA7AAB4-D36B-4A49-A7CF-3D27641E1526}" type="slidenum">
              <a:rPr lang="en-CA" sz="1400">
                <a:latin typeface="Arial Black" pitchFamily="34" charset="0"/>
              </a:rPr>
              <a:pPr algn="r"/>
              <a:t>9</a:t>
            </a:fld>
            <a:endParaRPr lang="en-CA" sz="1400" dirty="0">
              <a:latin typeface="Arial Black" pitchFamily="34" charset="0"/>
            </a:endParaRPr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0" y="548680"/>
            <a:ext cx="9144000" cy="6480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58775" indent="-358775">
              <a:spcBef>
                <a:spcPts val="1000"/>
              </a:spcBef>
              <a:spcAft>
                <a:spcPts val="1000"/>
              </a:spcAft>
            </a:pPr>
            <a:r>
              <a:rPr lang="fr-CA" sz="3600" dirty="0">
                <a:latin typeface="Arial Rounded MT Bold" pitchFamily="34" charset="0"/>
              </a:rPr>
              <a:t>4</a:t>
            </a:r>
            <a:r>
              <a:rPr lang="fr-CA" sz="3600" dirty="0" smtClean="0">
                <a:latin typeface="Arial Rounded MT Bold" pitchFamily="34" charset="0"/>
              </a:rPr>
              <a:t>.	</a:t>
            </a:r>
            <a:r>
              <a:rPr lang="fr-CA" sz="3600" dirty="0" smtClean="0">
                <a:solidFill>
                  <a:schemeClr val="tx1"/>
                </a:solidFill>
                <a:latin typeface="Arial Rounded MT Bold" pitchFamily="34" charset="0"/>
              </a:rPr>
              <a:t>Conseils… ou si c’était à refaire!</a:t>
            </a:r>
            <a:endParaRPr lang="fr-CA" sz="36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marL="0" indent="0">
              <a:spcAft>
                <a:spcPts val="1000"/>
              </a:spcAft>
            </a:pPr>
            <a:endParaRPr lang="fr-CA" sz="3600" dirty="0"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556792"/>
            <a:ext cx="803136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CA" sz="32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Pré-test</a:t>
            </a:r>
          </a:p>
          <a:p>
            <a:pPr marL="742950" lvl="1" indent="-285750">
              <a:buFont typeface="Arial"/>
              <a:buChar char="•"/>
            </a:pPr>
            <a:r>
              <a:rPr lang="fr-CA" sz="32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Technique</a:t>
            </a:r>
          </a:p>
          <a:p>
            <a:pPr marL="742950" lvl="1" indent="-285750">
              <a:buFont typeface="Arial"/>
              <a:buChar char="•"/>
            </a:pPr>
            <a:r>
              <a:rPr lang="fr-CA" sz="32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Pédagogique</a:t>
            </a:r>
          </a:p>
          <a:p>
            <a:pPr marL="285750" indent="-285750">
              <a:buFont typeface="Arial"/>
              <a:buChar char="•"/>
            </a:pPr>
            <a:r>
              <a:rPr lang="fr-CA" sz="32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Temps de « battement » plus long</a:t>
            </a:r>
          </a:p>
          <a:p>
            <a:pPr marL="285750" indent="-285750">
              <a:buFont typeface="Arial"/>
              <a:buChar char="•"/>
            </a:pPr>
            <a:r>
              <a:rPr lang="fr-CA" sz="32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Améliorer la convivialité</a:t>
            </a:r>
          </a:p>
          <a:p>
            <a:pPr marL="285750" indent="-285750">
              <a:buFont typeface="Arial"/>
              <a:buChar char="•"/>
            </a:pPr>
            <a:endParaRPr lang="fr-CA" sz="3200" dirty="0" smtClean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</a:pPr>
            <a:endParaRPr lang="fr-CA" sz="3200" dirty="0" smtClean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</a:pPr>
            <a:endParaRPr lang="fr-CA" sz="3200" dirty="0" smtClean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</a:pPr>
            <a:endParaRPr lang="fr-CA" sz="3200" dirty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</a:pPr>
            <a:endParaRPr lang="fr-CA" sz="3200" dirty="0" smtClean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</a:pPr>
            <a:endParaRPr lang="en-US" sz="3200" dirty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7528</TotalTime>
  <Words>364</Words>
  <Application>Microsoft Macintosh PowerPoint</Application>
  <PresentationFormat>Présentation à l'écran (4:3)</PresentationFormat>
  <Paragraphs>129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Les centrales inertielles (CI)</vt:lpstr>
      <vt:lpstr>But de l’innovation pédagogique</vt:lpstr>
      <vt:lpstr>Présentation PowerPoint</vt:lpstr>
      <vt:lpstr>Présentation PowerPoint</vt:lpstr>
      <vt:lpstr>Présentation PowerPoint</vt:lpstr>
      <vt:lpstr>Présentation PowerPoint</vt:lpstr>
      <vt:lpstr>Exemples de rétroaction</vt:lpstr>
      <vt:lpstr>Résultats</vt:lpstr>
      <vt:lpstr>Résultats</vt:lpstr>
    </vt:vector>
  </TitlesOfParts>
  <Company>Universite de Sherbrooke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Carrefour de l'information</dc:creator>
  <cp:lastModifiedBy>Stéphan Lavoie</cp:lastModifiedBy>
  <cp:revision>471</cp:revision>
  <cp:lastPrinted>2014-01-27T17:11:57Z</cp:lastPrinted>
  <dcterms:created xsi:type="dcterms:W3CDTF">2009-07-22T14:48:52Z</dcterms:created>
  <dcterms:modified xsi:type="dcterms:W3CDTF">2014-04-17T00:32:10Z</dcterms:modified>
</cp:coreProperties>
</file>